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68" r:id="rId2"/>
    <p:sldId id="266" r:id="rId3"/>
    <p:sldId id="269" r:id="rId4"/>
    <p:sldId id="270" r:id="rId5"/>
    <p:sldId id="271" r:id="rId6"/>
    <p:sldId id="272" r:id="rId7"/>
  </p:sldIdLst>
  <p:sldSz cx="9144000" cy="6858000" type="screen4x3"/>
  <p:notesSz cx="6858000" cy="9144000"/>
  <p:embeddedFontLst>
    <p:embeddedFont>
      <p:font typeface="Comic Sans MS" pitchFamily="66" charset="0"/>
      <p:regular r:id="rId8"/>
      <p:bold r:id="rId9"/>
      <p:italic r:id="rId10"/>
      <p:boldItalic r:id="rId11"/>
    </p:embeddedFont>
    <p:embeddedFont>
      <p:font typeface="Calibri" pitchFamily="34" charset="0"/>
      <p:regular r:id="rId12"/>
      <p:bold r:id="rId13"/>
      <p:italic r:id="rId14"/>
      <p:boldItalic r:id="rId15"/>
    </p:embeddedFont>
  </p:embeddedFont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8A0000"/>
    <a:srgbClr val="99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42" autoAdjust="0"/>
    <p:restoredTop sz="94660"/>
  </p:normalViewPr>
  <p:slideViewPr>
    <p:cSldViewPr>
      <p:cViewPr>
        <p:scale>
          <a:sx n="90" d="100"/>
          <a:sy n="90" d="100"/>
        </p:scale>
        <p:origin x="-141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5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10" Type="http://schemas.openxmlformats.org/officeDocument/2006/relationships/font" Target="fonts/font3.fntdata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988840"/>
            <a:ext cx="648072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3886200"/>
            <a:ext cx="648072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16.11.2022</a:t>
            </a:fld>
            <a:endParaRPr lang="ru-RU"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48072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0" y="1600200"/>
            <a:ext cx="648072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  <a:lvl2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2pPr>
            <a:lvl3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3pPr>
            <a:lvl4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4pPr>
            <a:lvl5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237567" y="6356350"/>
            <a:ext cx="219633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16.11.2022</a:t>
            </a:fld>
            <a:endParaRPr lang="ru-RU"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26126" y="6356350"/>
            <a:ext cx="298074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333567" y="6356350"/>
            <a:ext cx="2196335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48072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691680" y="1600200"/>
            <a:ext cx="3168352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  <a:lvl2pPr>
              <a:defRPr sz="240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2pPr>
            <a:lvl3pPr>
              <a:defRPr sz="200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3pPr>
            <a:lvl4pPr>
              <a:defRPr sz="180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4pPr>
            <a:lvl5pPr>
              <a:defRPr sz="180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32040" y="1600200"/>
            <a:ext cx="324036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  <a:lvl2pPr>
              <a:defRPr sz="240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2pPr>
            <a:lvl3pPr>
              <a:defRPr sz="200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3pPr>
            <a:lvl4pPr>
              <a:defRPr sz="180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4pPr>
            <a:lvl5pPr>
              <a:defRPr sz="1800"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16.11.2022</a:t>
            </a:fld>
            <a:endParaRPr lang="ru-RU"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48072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16.11.2022</a:t>
            </a:fld>
            <a:endParaRPr lang="ru-RU"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16.11.2022</a:t>
            </a:fld>
            <a:endParaRPr lang="ru-RU"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3">
                    <a:lumMod val="50000"/>
                  </a:schemeClr>
                </a:solidFill>
                <a:latin typeface="Comic Sans MS" pitchFamily="66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 smtClean="0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928670"/>
            <a:ext cx="7858180" cy="2071702"/>
          </a:xfrm>
        </p:spPr>
        <p:txBody>
          <a:bodyPr/>
          <a:lstStyle/>
          <a:p>
            <a:r>
              <a:rPr lang="ru-RU" sz="2400" dirty="0" smtClean="0"/>
              <a:t>Рабочая программа 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«Коммуникация, основы социальной жизни» </a:t>
            </a:r>
            <a:br>
              <a:rPr lang="ru-RU" sz="2400" b="1" dirty="0" smtClean="0"/>
            </a:br>
            <a:r>
              <a:rPr lang="ru-RU" sz="2400" dirty="0" smtClean="0"/>
              <a:t>для учащихся 8 класса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Разработана и реализуется в соответствии </a:t>
            </a:r>
            <a:br>
              <a:rPr lang="ru-RU" sz="2400" dirty="0" smtClean="0"/>
            </a:br>
            <a:r>
              <a:rPr lang="ru-RU" sz="2400" dirty="0" smtClean="0"/>
              <a:t>с ФГОС образования для обучающихся с умственной отсталостью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(</a:t>
            </a:r>
            <a:r>
              <a:rPr lang="ru-RU" sz="2400" dirty="0" smtClean="0"/>
              <a:t>интеллектуальными нарушениями), </a:t>
            </a:r>
            <a:br>
              <a:rPr lang="ru-RU" sz="2400" dirty="0" smtClean="0"/>
            </a:br>
            <a:r>
              <a:rPr lang="ru-RU" sz="2400" dirty="0" smtClean="0"/>
              <a:t>1 вариант </a:t>
            </a:r>
            <a:r>
              <a:rPr lang="ru-RU" sz="2400" dirty="0" smtClean="0"/>
              <a:t>АООП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Автор-составитель: </a:t>
            </a:r>
            <a:br>
              <a:rPr lang="ru-RU" sz="2400" dirty="0" smtClean="0"/>
            </a:br>
            <a:r>
              <a:rPr lang="ru-RU" sz="2400" dirty="0" smtClean="0"/>
              <a:t>педагог-психолог, </a:t>
            </a:r>
            <a:br>
              <a:rPr lang="ru-RU" sz="2400" dirty="0" smtClean="0"/>
            </a:br>
            <a:r>
              <a:rPr lang="ru-RU" sz="2400" dirty="0" smtClean="0"/>
              <a:t>Черношвец И.Г. </a:t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</a:t>
            </a:r>
            <a:endParaRPr lang="ru-RU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71538" y="274638"/>
            <a:ext cx="7929618" cy="1143000"/>
          </a:xfrm>
        </p:spPr>
        <p:txBody>
          <a:bodyPr/>
          <a:lstStyle/>
          <a:p>
            <a:pPr algn="l"/>
            <a:r>
              <a:rPr lang="ru-RU" sz="2000" dirty="0" smtClean="0"/>
              <a:t>	В </a:t>
            </a:r>
            <a:r>
              <a:rPr lang="ru-RU" sz="2000" dirty="0" smtClean="0"/>
              <a:t>подростковом возрасте  проявляется наибольший интерес к общению со сверстниками. Наряду с внешними изменениями характера общения происходит его внутренняя содержательная перестройка, которая выражается в том, что меняются темы и мотивы общения. Появляются признаки иной мотивации межличностных выборов, связанные с независимой оценкой со стороны обучающегося личностных достоинств и форм поведения партнера по общению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	Программа </a:t>
            </a:r>
            <a:r>
              <a:rPr lang="ru-RU" sz="2000" b="1" dirty="0" smtClean="0"/>
              <a:t>«Коммуникация, основы социальной жизни» </a:t>
            </a:r>
            <a:r>
              <a:rPr lang="ru-RU" sz="2000" dirty="0" smtClean="0"/>
              <a:t>способствует повышению уровня нравственных качеств личности, культуры поведения в обществе, формирование правильной оценки окружающих и самих себя, нравственного отношения к окружающим.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	</a:t>
            </a:r>
            <a:r>
              <a:rPr lang="ru-RU" sz="2000" b="1" dirty="0" smtClean="0"/>
              <a:t>Актуальность </a:t>
            </a:r>
            <a:r>
              <a:rPr lang="ru-RU" sz="2000" b="1" dirty="0" smtClean="0"/>
              <a:t>программы </a:t>
            </a:r>
            <a:r>
              <a:rPr lang="ru-RU" sz="2000" dirty="0" smtClean="0"/>
              <a:t>заключается в том, что учебные материалы и упражнения, которые использованы в данной программе, отвечают современным представлениям о процессах социализации, дают возможность понимать и применять основные элементы общения людей. За счёт этого возможно усвоение детьми эффективных способов общения и взаимодействия. 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  <p:extLst>
      <p:ext uri="{BB962C8B-B14F-4D97-AF65-F5344CB8AC3E}">
        <p14:creationId xmlns="" xmlns:p14="http://schemas.microsoft.com/office/powerpoint/2010/main" val="340352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786742" cy="1143000"/>
          </a:xfrm>
        </p:spPr>
        <p:txBody>
          <a:bodyPr/>
          <a:lstStyle/>
          <a:p>
            <a:pPr algn="l"/>
            <a:r>
              <a:rPr lang="ru-RU" sz="1800" b="1" dirty="0" smtClean="0"/>
              <a:t>	</a:t>
            </a:r>
            <a:r>
              <a:rPr lang="ru-RU" sz="2000" b="1" dirty="0" smtClean="0"/>
              <a:t>Цель </a:t>
            </a:r>
            <a:r>
              <a:rPr lang="ru-RU" sz="2000" b="1" dirty="0" smtClean="0"/>
              <a:t>программы коррекционного </a:t>
            </a:r>
            <a:r>
              <a:rPr lang="ru-RU" sz="2000" b="1" dirty="0" smtClean="0"/>
              <a:t>курса «Коммуникация, правила социального поведения»:</a:t>
            </a:r>
            <a:r>
              <a:rPr lang="ru-RU" sz="2000" dirty="0" smtClean="0"/>
              <a:t> </a:t>
            </a:r>
            <a:r>
              <a:rPr lang="ru-RU" sz="2000" dirty="0" smtClean="0"/>
              <a:t>формирование социально значимых навыков поведения и </a:t>
            </a:r>
            <a:r>
              <a:rPr lang="ru-RU" sz="2000" dirty="0" smtClean="0"/>
              <a:t>общения.</a:t>
            </a:r>
            <a:br>
              <a:rPr lang="ru-RU" sz="2000" dirty="0" smtClean="0"/>
            </a:br>
            <a:r>
              <a:rPr lang="ru-RU" sz="2000" dirty="0" smtClean="0"/>
              <a:t>	</a:t>
            </a:r>
            <a:r>
              <a:rPr lang="ru-RU" sz="2000" b="1" dirty="0" smtClean="0"/>
              <a:t>Задачи</a:t>
            </a:r>
            <a:r>
              <a:rPr lang="ru-RU" sz="2000" b="1" dirty="0" smtClean="0"/>
              <a:t>: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	1) развивать основы </a:t>
            </a:r>
            <a:r>
              <a:rPr lang="ru-RU" sz="2000" dirty="0" smtClean="0"/>
              <a:t>личностной самооценки;</a:t>
            </a:r>
            <a:br>
              <a:rPr lang="ru-RU" sz="2000" dirty="0" smtClean="0"/>
            </a:br>
            <a:r>
              <a:rPr lang="ru-RU" sz="2000" dirty="0" smtClean="0"/>
              <a:t>	2) воспитать </a:t>
            </a:r>
            <a:r>
              <a:rPr lang="ru-RU" sz="2000" dirty="0" smtClean="0"/>
              <a:t>ответственность за свои поступки</a:t>
            </a:r>
            <a:r>
              <a:rPr lang="ru-RU" sz="2000" dirty="0" smtClean="0"/>
              <a:t>;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	3) развивать умение </a:t>
            </a:r>
            <a:r>
              <a:rPr lang="ru-RU" sz="2000" dirty="0" smtClean="0"/>
              <a:t>оказывать поддержку другому, принимать помощь другого, адекватно реагировать на попытку другого вступить в контакт;</a:t>
            </a:r>
            <a:br>
              <a:rPr lang="ru-RU" sz="2000" dirty="0" smtClean="0"/>
            </a:br>
            <a:r>
              <a:rPr lang="ru-RU" sz="2000" dirty="0" smtClean="0"/>
              <a:t>	4) формировать </a:t>
            </a:r>
            <a:r>
              <a:rPr lang="ru-RU" sz="2000" dirty="0" smtClean="0"/>
              <a:t>умение адекватно реагировать на нежелательные варианты перспектив и уметь  анализировать их возможные последствия.</a:t>
            </a:r>
            <a:br>
              <a:rPr lang="ru-RU" sz="2000" dirty="0" smtClean="0"/>
            </a:br>
            <a:r>
              <a:rPr lang="ru-RU" sz="2000" dirty="0" smtClean="0"/>
              <a:t>	Наряду </a:t>
            </a:r>
            <a:r>
              <a:rPr lang="ru-RU" sz="2000" dirty="0" smtClean="0"/>
              <a:t>с этими задачами решаются и специальные задачи, направленные на коррекцию умственной деятельности </a:t>
            </a:r>
            <a:r>
              <a:rPr lang="ru-RU" sz="2000" dirty="0" smtClean="0"/>
              <a:t>воспитанников: расширять </a:t>
            </a:r>
            <a:r>
              <a:rPr lang="ru-RU" sz="2000" dirty="0" smtClean="0"/>
              <a:t>и обогащать словарный запас </a:t>
            </a:r>
            <a:r>
              <a:rPr lang="ru-RU" sz="2000" dirty="0" smtClean="0"/>
              <a:t>воспитанников; совершенствовать </a:t>
            </a:r>
            <a:r>
              <a:rPr lang="ru-RU" sz="2000" dirty="0" smtClean="0"/>
              <a:t>навыки связной </a:t>
            </a:r>
            <a:r>
              <a:rPr lang="ru-RU" sz="2000" dirty="0" smtClean="0"/>
              <a:t>речи; обучать  </a:t>
            </a:r>
            <a:r>
              <a:rPr lang="ru-RU" sz="2000" dirty="0" smtClean="0"/>
              <a:t>особенностям  видеть, сравнивать, </a:t>
            </a:r>
            <a:r>
              <a:rPr lang="ru-RU" sz="2000" dirty="0" smtClean="0"/>
              <a:t>анализировать; корригировать </a:t>
            </a:r>
            <a:r>
              <a:rPr lang="ru-RU" sz="2000" dirty="0" smtClean="0"/>
              <a:t>нарушения эмоционально - волевой сферы.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858180" cy="1143000"/>
          </a:xfrm>
        </p:spPr>
        <p:txBody>
          <a:bodyPr/>
          <a:lstStyle/>
          <a:p>
            <a:pPr algn="l"/>
            <a:r>
              <a:rPr lang="ru-RU" sz="2000" dirty="0" smtClean="0"/>
              <a:t>	Основной </a:t>
            </a:r>
            <a:r>
              <a:rPr lang="ru-RU" sz="2000" b="1" dirty="0" smtClean="0"/>
              <a:t>формой организации </a:t>
            </a:r>
            <a:r>
              <a:rPr lang="ru-RU" sz="2000" dirty="0" smtClean="0"/>
              <a:t>является </a:t>
            </a:r>
            <a:r>
              <a:rPr lang="ru-RU" sz="2000" dirty="0" smtClean="0"/>
              <a:t>занятие</a:t>
            </a:r>
            <a:r>
              <a:rPr lang="ru-RU" sz="2000" dirty="0" smtClean="0"/>
              <a:t>, которое проводится 2 раза в неделю в динамичной увлекательной форме с использованием разнообразных дидактических упражнений, игр разной </a:t>
            </a:r>
            <a:r>
              <a:rPr lang="ru-RU" sz="2000" dirty="0" smtClean="0"/>
              <a:t>подвижности,  </a:t>
            </a:r>
            <a:r>
              <a:rPr lang="ru-RU" sz="2000" dirty="0" smtClean="0"/>
              <a:t>занимательных упражнений со сменой </a:t>
            </a:r>
            <a:r>
              <a:rPr lang="ru-RU" sz="2000" dirty="0" smtClean="0"/>
              <a:t>видов </a:t>
            </a:r>
            <a:r>
              <a:rPr lang="ru-RU" sz="2000" dirty="0" smtClean="0"/>
              <a:t>деятельности. </a:t>
            </a:r>
            <a:r>
              <a:rPr lang="ru-RU" sz="2000" dirty="0" smtClean="0"/>
              <a:t>	Каждое </a:t>
            </a:r>
            <a:r>
              <a:rPr lang="ru-RU" sz="2000" dirty="0" smtClean="0"/>
              <a:t>занятие оснащается необходимыми наглядными пособиями, раздаточным материалом, техническими средствами обучения. </a:t>
            </a:r>
            <a:br>
              <a:rPr lang="ru-RU" sz="2000" dirty="0" smtClean="0"/>
            </a:br>
            <a:r>
              <a:rPr lang="ru-RU" sz="2000" dirty="0" smtClean="0"/>
              <a:t>	Занятия носят </a:t>
            </a:r>
            <a:r>
              <a:rPr lang="ru-RU" sz="2000" dirty="0" smtClean="0"/>
              <a:t>практическую направленность, </a:t>
            </a:r>
            <a:r>
              <a:rPr lang="ru-RU" sz="2000" dirty="0" smtClean="0"/>
              <a:t>тесно </a:t>
            </a:r>
            <a:r>
              <a:rPr lang="ru-RU" sz="2000" dirty="0" smtClean="0"/>
              <a:t>связаны с другими учебными предметами, </a:t>
            </a:r>
            <a:r>
              <a:rPr lang="ru-RU" sz="2000" dirty="0" smtClean="0"/>
              <a:t>готовят обучающихся </a:t>
            </a:r>
            <a:r>
              <a:rPr lang="ru-RU" sz="2000" dirty="0" smtClean="0"/>
              <a:t>к жизни в обществе. </a:t>
            </a:r>
            <a:br>
              <a:rPr lang="ru-RU" sz="2000" dirty="0" smtClean="0"/>
            </a:br>
            <a:r>
              <a:rPr lang="ru-RU" sz="2000" dirty="0" smtClean="0"/>
              <a:t>	</a:t>
            </a:r>
            <a:r>
              <a:rPr lang="ru-RU" sz="2000" b="1" dirty="0" smtClean="0"/>
              <a:t>Занятия </a:t>
            </a:r>
            <a:r>
              <a:rPr lang="ru-RU" sz="2000" b="1" dirty="0" smtClean="0"/>
              <a:t>состоят из следующих частей: </a:t>
            </a:r>
            <a:r>
              <a:rPr lang="ru-RU" sz="2000" dirty="0" smtClean="0"/>
              <a:t>вводная часть, основная и </a:t>
            </a:r>
            <a:r>
              <a:rPr lang="ru-RU" sz="2000" dirty="0" smtClean="0"/>
              <a:t>заключительная.</a:t>
            </a:r>
            <a:br>
              <a:rPr lang="ru-RU" sz="2000" dirty="0" smtClean="0"/>
            </a:br>
            <a:r>
              <a:rPr lang="ru-RU" sz="2000" dirty="0" smtClean="0"/>
              <a:t>	</a:t>
            </a:r>
            <a:r>
              <a:rPr lang="ru-RU" sz="2000" b="1" dirty="0" smtClean="0"/>
              <a:t>Методы </a:t>
            </a:r>
            <a:r>
              <a:rPr lang="ru-RU" sz="2000" b="1" dirty="0" smtClean="0"/>
              <a:t>и приемы: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- наглядные </a:t>
            </a:r>
            <a:r>
              <a:rPr lang="ru-RU" sz="2000" dirty="0" smtClean="0"/>
              <a:t>(демонстрация; использование иллюстраций);</a:t>
            </a:r>
            <a:br>
              <a:rPr lang="ru-RU" sz="2000" dirty="0" smtClean="0"/>
            </a:br>
            <a:r>
              <a:rPr lang="ru-RU" sz="2000" dirty="0" smtClean="0"/>
              <a:t>- практические </a:t>
            </a:r>
            <a:r>
              <a:rPr lang="ru-RU" sz="2000" dirty="0" smtClean="0"/>
              <a:t>(работа с книгой, печатными пособиями, упражнения);</a:t>
            </a:r>
            <a:br>
              <a:rPr lang="ru-RU" sz="2000" dirty="0" smtClean="0"/>
            </a:br>
            <a:r>
              <a:rPr lang="ru-RU" sz="2000" dirty="0" smtClean="0"/>
              <a:t>- словесные </a:t>
            </a:r>
            <a:r>
              <a:rPr lang="ru-RU" sz="2000" dirty="0" smtClean="0"/>
              <a:t>(беседа, рассказ, объяснение);</a:t>
            </a:r>
            <a:br>
              <a:rPr lang="ru-RU" sz="2000" dirty="0" smtClean="0"/>
            </a:br>
            <a:r>
              <a:rPr lang="ru-RU" sz="2000" dirty="0" smtClean="0"/>
              <a:t>- исследовательские </a:t>
            </a:r>
            <a:r>
              <a:rPr lang="ru-RU" sz="2000" dirty="0" smtClean="0"/>
              <a:t>(тестирования и задания поискового характера);</a:t>
            </a:r>
            <a:br>
              <a:rPr lang="ru-RU" sz="2000" dirty="0" smtClean="0"/>
            </a:br>
            <a:r>
              <a:rPr lang="ru-RU" sz="2000" dirty="0" smtClean="0"/>
              <a:t>- игровые </a:t>
            </a:r>
            <a:r>
              <a:rPr lang="ru-RU" sz="2000" dirty="0" smtClean="0"/>
              <a:t>ситуации и упражнения, игры, викторины.</a:t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274638"/>
            <a:ext cx="7572428" cy="1143000"/>
          </a:xfrm>
        </p:spPr>
        <p:txBody>
          <a:bodyPr/>
          <a:lstStyle/>
          <a:p>
            <a:r>
              <a:rPr lang="ru-RU" sz="2000" dirty="0" smtClean="0"/>
              <a:t>Анализ эффективности реализации рабочей программы </a:t>
            </a:r>
            <a:r>
              <a:rPr lang="ru-RU" sz="2000" b="1" dirty="0" smtClean="0"/>
              <a:t>«Коммуникация, правила социального поведения» 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285851" y="1000108"/>
          <a:ext cx="7643866" cy="5872011"/>
        </p:xfrm>
        <a:graphic>
          <a:graphicData uri="http://schemas.openxmlformats.org/drawingml/2006/table">
            <a:tbl>
              <a:tblPr/>
              <a:tblGrid>
                <a:gridCol w="2033186"/>
                <a:gridCol w="1802852"/>
                <a:gridCol w="1903914"/>
                <a:gridCol w="1903914"/>
              </a:tblGrid>
              <a:tr h="6835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Диагностический параметр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2021-2022 учебный год </a:t>
                      </a:r>
                      <a:endParaRPr lang="ru-RU" sz="1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(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начало года),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Количество учащихся: 32 человека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2022-2023 учебный год </a:t>
                      </a:r>
                      <a:endParaRPr lang="ru-RU" sz="1000" dirty="0" smtClean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(</a:t>
                      </a: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начало года),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Количество учащихся: 31 человек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Уровень самооценки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Заниженная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9%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Адекватная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66%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72%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Завышенная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25%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19%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Уровень притязаний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Заниженный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0%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0%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Адекватный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38%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48%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Завышенный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62%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52%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86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Удовлетворенность собой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Отсутствует стимул для развития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Стимул для развития личности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62%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68%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Конфликт между желаниями и возможностями личности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22%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22%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Преобладающее эмоциональное состояние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Позитивное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82%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87%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Нейтральное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12%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9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Негативное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Преобладающий эмоциональный фон вокруг себя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Позитивный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78%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87%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Нейтральный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19%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10%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796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Негативный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Удовлетворенность школьной жизнью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Высокий уровень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56%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74%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Средний уровень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38%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26%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Низкий уровень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0%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Степень конфликтности в классе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Высокий уровень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16%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13%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Средний уровень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24%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22%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Низкий уровень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60%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65%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Степень сплоченности в классе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Высокий уровень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38%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36%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Средний уровень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50%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58%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Низкий уровень 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12%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5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6%</a:t>
                      </a:r>
                    </a:p>
                  </a:txBody>
                  <a:tcPr marL="32454" marR="3245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857232"/>
            <a:ext cx="7643866" cy="1643074"/>
          </a:xfrm>
        </p:spPr>
        <p:txBody>
          <a:bodyPr/>
          <a:lstStyle/>
          <a:p>
            <a:pPr algn="l"/>
            <a:r>
              <a:rPr lang="ru-RU" sz="2000" dirty="0" smtClean="0"/>
              <a:t>	Рабочая программа </a:t>
            </a:r>
            <a:r>
              <a:rPr lang="ru-RU" sz="2000" b="1" dirty="0" smtClean="0"/>
              <a:t>«Коммуникация, правила социальной жизни» </a:t>
            </a:r>
            <a:r>
              <a:rPr lang="ru-RU" sz="2000" dirty="0" smtClean="0"/>
              <a:t>возможна в использовании с учащимися, имеющими интеллектуальные нарушения, а также может быть использована с учащимися различных нозологический групп, так как тематика занятий универсальна и практична. </a:t>
            </a:r>
            <a:br>
              <a:rPr lang="ru-RU" sz="2000" dirty="0" smtClean="0"/>
            </a:br>
            <a:r>
              <a:rPr lang="ru-RU" sz="2000" dirty="0" smtClean="0"/>
              <a:t>	</a:t>
            </a:r>
            <a:r>
              <a:rPr lang="ru-RU" sz="2000" b="1" dirty="0" smtClean="0"/>
              <a:t>Педагогическая </a:t>
            </a:r>
            <a:r>
              <a:rPr lang="ru-RU" sz="2000" b="1" dirty="0" smtClean="0"/>
              <a:t>целесообразность</a:t>
            </a:r>
            <a:r>
              <a:rPr lang="ru-RU" sz="2000" dirty="0" smtClean="0"/>
              <a:t> заключается в том, что данная программа имеет практическую значимость. </a:t>
            </a:r>
            <a:br>
              <a:rPr lang="ru-RU" sz="2000" dirty="0" smtClean="0"/>
            </a:br>
            <a:r>
              <a:rPr lang="ru-RU" sz="2000" dirty="0" smtClean="0"/>
              <a:t>	Данная рабочая программа может быть использована педагогом-психологом в рамках психолого-педагогического сопровождения подростков, а также в рамках коррекционного курса и курса внеурочной деятельности. </a:t>
            </a:r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05867"/>
      </a:hlink>
      <a:folHlink>
        <a:srgbClr val="205867"/>
      </a:folHlink>
    </a:clrScheme>
    <a:fontScheme name="для шаблонов синий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205</Words>
  <Application>Microsoft Office PowerPoint</Application>
  <PresentationFormat>Экран (4:3)</PresentationFormat>
  <Paragraphs>93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Comic Sans MS</vt:lpstr>
      <vt:lpstr>Times New Roman</vt:lpstr>
      <vt:lpstr>Calibri</vt:lpstr>
      <vt:lpstr>1_Тема Office</vt:lpstr>
      <vt:lpstr>Рабочая программа  «Коммуникация, основы социальной жизни»  для учащихся 8 класса   Разработана и реализуется в соответствии  с ФГОС образования для обучающихся с умственной отсталостью  (интеллектуальными нарушениями),  1 вариант АООП  Автор-составитель:  педагог-психолог,  Черношвец И.Г.    </vt:lpstr>
      <vt:lpstr> В подростковом возрасте  проявляется наибольший интерес к общению со сверстниками. Наряду с внешними изменениями характера общения происходит его внутренняя содержательная перестройка, которая выражается в том, что меняются темы и мотивы общения. Появляются признаки иной мотивации межличностных выборов, связанные с независимой оценкой со стороны обучающегося личностных достоинств и форм поведения партнера по общению.  Программа «Коммуникация, основы социальной жизни» способствует повышению уровня нравственных качеств личности, культуры поведения в обществе, формирование правильной оценки окружающих и самих себя, нравственного отношения к окружающим.   Актуальность программы заключается в том, что учебные материалы и упражнения, которые использованы в данной программе, отвечают современным представлениям о процессах социализации, дают возможность понимать и применять основные элементы общения людей. За счёт этого возможно усвоение детьми эффективных способов общения и взаимодействия.    </vt:lpstr>
      <vt:lpstr> Цель программы коррекционного курса «Коммуникация, правила социального поведения»: формирование социально значимых навыков поведения и общения.  Задачи:   1) развивать основы личностной самооценки;  2) воспитать ответственность за свои поступки;  3) развивать умение оказывать поддержку другому, принимать помощь другого, адекватно реагировать на попытку другого вступить в контакт;  4) формировать умение адекватно реагировать на нежелательные варианты перспектив и уметь  анализировать их возможные последствия.  Наряду с этими задачами решаются и специальные задачи, направленные на коррекцию умственной деятельности воспитанников: расширять и обогащать словарный запас воспитанников; совершенствовать навыки связной речи; обучать  особенностям  видеть, сравнивать, анализировать; корригировать нарушения эмоционально - волевой сферы. </vt:lpstr>
      <vt:lpstr> Основной формой организации является занятие, которое проводится 2 раза в неделю в динамичной увлекательной форме с использованием разнообразных дидактических упражнений, игр разной подвижности,  занимательных упражнений со сменой видов деятельности.  Каждое занятие оснащается необходимыми наглядными пособиями, раздаточным материалом, техническими средствами обучения.   Занятия носят практическую направленность, тесно связаны с другими учебными предметами, готовят обучающихся к жизни в обществе.   Занятия состоят из следующих частей: вводная часть, основная и заключительная.  Методы и приемы: - наглядные (демонстрация; использование иллюстраций); - практические (работа с книгой, печатными пособиями, упражнения); - словесные (беседа, рассказ, объяснение); - исследовательские (тестирования и задания поискового характера); - игровые ситуации и упражнения, игры, викторины. </vt:lpstr>
      <vt:lpstr>Анализ эффективности реализации рабочей программы «Коммуникация, правила социального поведения» </vt:lpstr>
      <vt:lpstr> Рабочая программа «Коммуникация, правила социальной жизни» возможна в использовании с учащимися, имеющими интеллектуальные нарушения, а также может быть использована с учащимися различных нозологический групп, так как тематика занятий универсальна и практична.   Педагогическая целесообразность заключается в том, что данная программа имеет практическую значимость.   Данная рабочая программа может быть использована педагогом-психологом в рамках психолого-педагогического сопровождения подростков, а также в рамках коррекционного курса и курса внеурочной деятельности.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Тетрадь на спирали</dc:title>
  <dc:creator>Фокина Лидия Петровна</dc:creator>
  <cp:keywords>Шаблон презентации</cp:keywords>
  <cp:lastModifiedBy>Ирина</cp:lastModifiedBy>
  <cp:revision>89</cp:revision>
  <dcterms:created xsi:type="dcterms:W3CDTF">2014-07-06T18:18:01Z</dcterms:created>
  <dcterms:modified xsi:type="dcterms:W3CDTF">2022-11-16T04:24:31Z</dcterms:modified>
</cp:coreProperties>
</file>